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8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6" r:id="rId13"/>
    <p:sldId id="324" r:id="rId14"/>
    <p:sldId id="325" r:id="rId15"/>
    <p:sldId id="257" r:id="rId16"/>
    <p:sldId id="315" r:id="rId17"/>
  </p:sldIdLst>
  <p:sldSz cx="12192000" cy="6858000"/>
  <p:notesSz cx="6797675" cy="992505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EE121-3F27-42B1-8DE5-17D16873EA11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9ED87-993B-4A20-98B1-C8C03F8DB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89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 slide master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64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79228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20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20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zavuch.ru/#/document/97/489548/" TargetMode="External"/><Relationship Id="rId2" Type="http://schemas.openxmlformats.org/officeDocument/2006/relationships/hyperlink" Target="https://vip.1zavuch.ru/#/document/97/489547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7304" y="2065612"/>
            <a:ext cx="6264696" cy="4782393"/>
          </a:xfrm>
        </p:spPr>
        <p:txBody>
          <a:bodyPr>
            <a:noAutofit/>
          </a:bodyPr>
          <a:lstStyle/>
          <a:p>
            <a:r>
              <a:rPr lang="ru-RU" sz="6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НАУЧНО-МЕТОДИЧЕСКИЙ СОВЕТ</a:t>
            </a:r>
            <a:endParaRPr lang="uk-UA" sz="6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52774AE-432F-4B28-B286-999CCBBB2BC4}"/>
              </a:ext>
            </a:extLst>
          </p:cNvPr>
          <p:cNvSpPr txBox="1">
            <a:spLocks/>
          </p:cNvSpPr>
          <p:nvPr/>
        </p:nvSpPr>
        <p:spPr>
          <a:xfrm>
            <a:off x="335360" y="5085184"/>
            <a:ext cx="4680520" cy="1524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26.10.2021</a:t>
            </a:r>
            <a:endParaRPr lang="uk-UA" sz="6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82B01-0943-4767-9D7B-F2D2C6A3C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1400"/>
            <a:ext cx="8904312" cy="1417638"/>
          </a:xfrm>
        </p:spPr>
        <p:txBody>
          <a:bodyPr>
            <a:normAutofit fontScale="90000"/>
          </a:bodyPr>
          <a:lstStyle/>
          <a:p>
            <a:r>
              <a:rPr lang="uk-UA" b="1" dirty="0" err="1">
                <a:ln w="11430"/>
                <a:solidFill>
                  <a:schemeClr val="accent6">
                    <a:lumMod val="75000"/>
                  </a:schemeClr>
                </a:solidFill>
              </a:rPr>
              <a:t>Организационное</a:t>
            </a:r>
            <a:r>
              <a:rPr lang="uk-UA" b="1" dirty="0">
                <a:ln w="11430"/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uk-UA" b="1" dirty="0" err="1">
                <a:ln w="11430"/>
                <a:solidFill>
                  <a:schemeClr val="accent6">
                    <a:lumMod val="75000"/>
                  </a:schemeClr>
                </a:solidFill>
              </a:rPr>
              <a:t>методическое</a:t>
            </a:r>
            <a:r>
              <a:rPr lang="uk-UA" b="1" dirty="0">
                <a:ln w="11430"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b="1" dirty="0" err="1">
                <a:ln w="11430"/>
                <a:solidFill>
                  <a:schemeClr val="accent6">
                    <a:lumMod val="75000"/>
                  </a:schemeClr>
                </a:solidFill>
              </a:rPr>
              <a:t>обеспечение</a:t>
            </a:r>
            <a:r>
              <a:rPr lang="uk-UA" b="1" dirty="0">
                <a:ln w="11430"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b="1" dirty="0" err="1">
                <a:ln w="11430"/>
                <a:solidFill>
                  <a:schemeClr val="accent6">
                    <a:lumMod val="75000"/>
                  </a:schemeClr>
                </a:solidFill>
              </a:rPr>
              <a:t>процесса</a:t>
            </a:r>
            <a:r>
              <a:rPr lang="uk-UA" b="1" dirty="0">
                <a:ln w="11430"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b="1" dirty="0" err="1">
                <a:ln w="11430"/>
                <a:solidFill>
                  <a:schemeClr val="accent6">
                    <a:lumMod val="75000"/>
                  </a:schemeClr>
                </a:solidFill>
              </a:rPr>
              <a:t>перехода</a:t>
            </a:r>
            <a:r>
              <a:rPr lang="uk-UA" b="1" dirty="0">
                <a:ln w="11430"/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26BAE2-953D-47C8-B83F-F2FC8203D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988840"/>
            <a:ext cx="1180931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Разработано положение о рабочей группе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Определён состав рабочей группы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Разработана Дорожная карта перехода на новые ФГОС НОО и ООО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Внесены изменения в Положение о рабочей программе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68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BC01CD-F8DE-4B91-9D22-87E7F6208F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0" t="11150" r="30681" b="4005"/>
          <a:stretch/>
        </p:blipFill>
        <p:spPr>
          <a:xfrm>
            <a:off x="191345" y="99298"/>
            <a:ext cx="3888432" cy="66420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4B06E6-AF08-46AD-A071-65F2B40EA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20" t="11620" r="27320" b="7616"/>
          <a:stretch/>
        </p:blipFill>
        <p:spPr>
          <a:xfrm>
            <a:off x="8280919" y="99298"/>
            <a:ext cx="3719736" cy="64980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4DA5FF-0A95-49FE-980D-562F66D9DF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99" t="11620" r="29441" b="5014"/>
          <a:stretch/>
        </p:blipFill>
        <p:spPr>
          <a:xfrm>
            <a:off x="4416152" y="99298"/>
            <a:ext cx="3528392" cy="649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0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82B01-0943-4767-9D7B-F2D2C6A3C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-171400"/>
            <a:ext cx="8904312" cy="14176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МЕТОДИЧЕСКОГО СОВЕТА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26BAE2-953D-47C8-B83F-F2FC8203D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988840"/>
            <a:ext cx="11809312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Одобрить все разработанные документы.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Председателям МО до 11.11.21 познакомить учителей с изменениями во ФГОС.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Председателю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методсовета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организовать и провести до 1.05.22 цикл обучающих научно-практических семинаров по вопросам перехода на новые ФГОС, включая разработку новой рабочей программы.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Рабочей группе скорректировать до 1.12.21 Дорожную карту перехода на ФГОС.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220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24BAD216-74B5-4B70-A1D7-358989226409}"/>
              </a:ext>
            </a:extLst>
          </p:cNvPr>
          <p:cNvSpPr/>
          <p:nvPr/>
        </p:nvSpPr>
        <p:spPr>
          <a:xfrm>
            <a:off x="469471" y="27179"/>
            <a:ext cx="4832231" cy="6803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69906D34-BE01-4A60-A1FA-EA95582E79D2}"/>
              </a:ext>
            </a:extLst>
          </p:cNvPr>
          <p:cNvSpPr>
            <a:spLocks/>
          </p:cNvSpPr>
          <p:nvPr/>
        </p:nvSpPr>
        <p:spPr bwMode="gray">
          <a:xfrm rot="3190465">
            <a:off x="5563773" y="3123095"/>
            <a:ext cx="4608512" cy="4536504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9E33043-353D-46E3-8CA3-928811D3DAA4}"/>
              </a:ext>
            </a:extLst>
          </p:cNvPr>
          <p:cNvSpPr>
            <a:spLocks/>
          </p:cNvSpPr>
          <p:nvPr/>
        </p:nvSpPr>
        <p:spPr bwMode="gray">
          <a:xfrm rot="15208836">
            <a:off x="5930736" y="1088394"/>
            <a:ext cx="4608512" cy="4536504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1B999D3-3CD4-40F5-857A-545CD6159FFA}"/>
              </a:ext>
            </a:extLst>
          </p:cNvPr>
          <p:cNvSpPr>
            <a:spLocks/>
          </p:cNvSpPr>
          <p:nvPr/>
        </p:nvSpPr>
        <p:spPr bwMode="gray">
          <a:xfrm rot="11392616">
            <a:off x="6714758" y="730420"/>
            <a:ext cx="2473664" cy="2504986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0147A7CB-7DBF-43B4-B22D-870B892E4D53}"/>
              </a:ext>
            </a:extLst>
          </p:cNvPr>
          <p:cNvSpPr>
            <a:spLocks/>
          </p:cNvSpPr>
          <p:nvPr/>
        </p:nvSpPr>
        <p:spPr bwMode="gray">
          <a:xfrm rot="19761949">
            <a:off x="6306900" y="2268954"/>
            <a:ext cx="3122259" cy="4180135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21A836CF-6A46-4304-B121-69FFA0CF063D}"/>
              </a:ext>
            </a:extLst>
          </p:cNvPr>
          <p:cNvSpPr>
            <a:spLocks/>
          </p:cNvSpPr>
          <p:nvPr/>
        </p:nvSpPr>
        <p:spPr bwMode="gray">
          <a:xfrm rot="1667823">
            <a:off x="6088582" y="741814"/>
            <a:ext cx="3437718" cy="4301283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C4CC1FA0-E9FE-405B-B159-DBC2EB2D0443}"/>
              </a:ext>
            </a:extLst>
          </p:cNvPr>
          <p:cNvSpPr>
            <a:spLocks/>
          </p:cNvSpPr>
          <p:nvPr/>
        </p:nvSpPr>
        <p:spPr bwMode="gray">
          <a:xfrm rot="10035418">
            <a:off x="3819729" y="452401"/>
            <a:ext cx="4608512" cy="4536504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79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49280" y="3634656"/>
            <a:ext cx="4267200" cy="933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D7181F"/>
                </a:solidFill>
              </a:rPr>
              <a:t>2. </a:t>
            </a:r>
            <a:r>
              <a:rPr lang="ru-RU" b="1" dirty="0">
                <a:solidFill>
                  <a:srgbClr val="D7181F"/>
                </a:solidFill>
              </a:rPr>
              <a:t>Краткая характеристика</a:t>
            </a:r>
            <a:endParaRPr lang="en-US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400" b="1" dirty="0"/>
              <a:t>       Description of the company’s sub contents</a:t>
            </a:r>
          </a:p>
          <a:p>
            <a:pPr>
              <a:lnSpc>
                <a:spcPct val="120000"/>
              </a:lnSpc>
            </a:pPr>
            <a:r>
              <a:rPr lang="en-US" sz="1400" b="1" dirty="0"/>
              <a:t>       Description of the company’s sub contents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49280" y="2196381"/>
            <a:ext cx="4267200" cy="933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D7181F"/>
                </a:solidFill>
              </a:rPr>
              <a:t>1. </a:t>
            </a:r>
            <a:r>
              <a:rPr lang="ru-RU" b="1" dirty="0">
                <a:solidFill>
                  <a:srgbClr val="D7181F"/>
                </a:solidFill>
              </a:rPr>
              <a:t>Краткая характеристика</a:t>
            </a:r>
            <a:endParaRPr lang="en-US" b="1" dirty="0">
              <a:solidFill>
                <a:srgbClr val="D7181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400" b="1" dirty="0"/>
              <a:t>       Description of the company’s sub contents</a:t>
            </a:r>
          </a:p>
          <a:p>
            <a:pPr>
              <a:lnSpc>
                <a:spcPct val="120000"/>
              </a:lnSpc>
            </a:pPr>
            <a:r>
              <a:rPr lang="en-US" sz="1400" b="1" dirty="0"/>
              <a:t>       Description of the company’s sub contents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black">
          <a:xfrm>
            <a:off x="6149280" y="3406056"/>
            <a:ext cx="4123184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ltGray">
          <a:xfrm>
            <a:off x="2347665" y="5594500"/>
            <a:ext cx="3146425" cy="485775"/>
          </a:xfrm>
          <a:prstGeom prst="roundRect">
            <a:avLst>
              <a:gd name="adj" fmla="val 50000"/>
            </a:avLst>
          </a:prstGeom>
          <a:solidFill>
            <a:srgbClr val="333399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white">
          <a:xfrm>
            <a:off x="2880491" y="5642124"/>
            <a:ext cx="22268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EFEFE"/>
                </a:solidFill>
              </a:rPr>
              <a:t>Название графика</a:t>
            </a:r>
            <a:endParaRPr lang="en-US" sz="2000" b="1" dirty="0">
              <a:solidFill>
                <a:srgbClr val="FEFEFE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gray">
          <a:xfrm rot="10800000">
            <a:off x="2301628" y="1844825"/>
            <a:ext cx="2408237" cy="2251075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folHlink"/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gray">
          <a:xfrm>
            <a:off x="1890464" y="4819800"/>
            <a:ext cx="4267200" cy="652463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ltGray">
          <a:xfrm rot="16200000" flipV="1">
            <a:off x="2270672" y="4344344"/>
            <a:ext cx="95408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ECAE8C">
                  <a:gamma/>
                  <a:shade val="75686"/>
                  <a:invGamma/>
                </a:srgbClr>
              </a:gs>
              <a:gs pos="100000">
                <a:srgbClr val="ECAE8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ltGray">
          <a:xfrm rot="16200000" flipV="1">
            <a:off x="2818359" y="4077644"/>
            <a:ext cx="148748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0CD74">
                  <a:gamma/>
                  <a:shade val="75686"/>
                  <a:invGamma/>
                </a:srgbClr>
              </a:gs>
              <a:gs pos="100000">
                <a:srgbClr val="F0CD7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ltGray">
          <a:xfrm rot="16200000" flipV="1">
            <a:off x="3361284" y="3849044"/>
            <a:ext cx="194468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BDACE6">
                  <a:gamma/>
                  <a:shade val="75686"/>
                  <a:invGamma/>
                </a:srgbClr>
              </a:gs>
              <a:gs pos="100000">
                <a:srgbClr val="BDACE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gray">
          <a:xfrm rot="16200000" flipV="1">
            <a:off x="3618459" y="3277544"/>
            <a:ext cx="308768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74ABC6">
                  <a:gamma/>
                  <a:shade val="75686"/>
                  <a:invGamma/>
                </a:srgbClr>
              </a:gs>
              <a:gs pos="100000">
                <a:srgbClr val="74AB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2415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3205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200</a:t>
            </a:r>
            <a:r>
              <a:rPr lang="ru-RU" sz="1600" dirty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3986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4844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2500262" y="4191149"/>
            <a:ext cx="4187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3300362" y="3686324"/>
            <a:ext cx="4187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4071887" y="3219599"/>
            <a:ext cx="4187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4832527" y="2076599"/>
            <a:ext cx="5357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0030416-4954-4177-A5BA-E2BD66063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248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</a:t>
            </a:r>
            <a:r>
              <a:rPr kumimoji="1" lang="en-US" altLang="ja-JP" dirty="0">
                <a:solidFill>
                  <a:schemeClr val="accent1"/>
                </a:solidFill>
                <a:latin typeface="Route 159 Bold" pitchFamily="50" charset="0"/>
              </a:rPr>
              <a:t>Members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kumimoji="1" lang="en-US" altLang="ja-JP" dirty="0"/>
              <a:t>This slide is not defined by slide master</a:t>
            </a:r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2464753" y="2508600"/>
            <a:ext cx="2678546" cy="43411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  <a:latin typeface="Route 159 Light" pitchFamily="50" charset="0"/>
              </a:rPr>
              <a:t>Director</a:t>
            </a:r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2464753" y="3162534"/>
            <a:ext cx="2678546" cy="43411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  <a:latin typeface="Route 159 Light" pitchFamily="50" charset="0"/>
              </a:rPr>
              <a:t>Manager</a:t>
            </a:r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464753" y="1854666"/>
            <a:ext cx="2678546" cy="43411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  <a:latin typeface="Route 159 Light" pitchFamily="50" charset="0"/>
              </a:rPr>
              <a:t>Producer</a:t>
            </a:r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2464753" y="4470402"/>
            <a:ext cx="2678546" cy="43411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  <a:latin typeface="Route 159 Light" pitchFamily="50" charset="0"/>
              </a:rPr>
              <a:t>Engineer</a:t>
            </a:r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2464753" y="3816468"/>
            <a:ext cx="2678546" cy="4341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  <a:latin typeface="Route 159 Light" pitchFamily="50" charset="0"/>
              </a:rPr>
              <a:t>Art Designer</a:t>
            </a:r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grpSp>
        <p:nvGrpSpPr>
          <p:cNvPr id="161" name="グループ化 160"/>
          <p:cNvGrpSpPr/>
          <p:nvPr/>
        </p:nvGrpSpPr>
        <p:grpSpPr>
          <a:xfrm>
            <a:off x="5129251" y="2508564"/>
            <a:ext cx="1328850" cy="434145"/>
            <a:chOff x="8707547" y="4084328"/>
            <a:chExt cx="2472907" cy="807917"/>
          </a:xfrm>
        </p:grpSpPr>
        <p:pic>
          <p:nvPicPr>
            <p:cNvPr id="68" name="図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7547" y="4084328"/>
              <a:ext cx="1195531" cy="807917"/>
            </a:xfrm>
            <a:prstGeom prst="rect">
              <a:avLst/>
            </a:prstGeom>
          </p:spPr>
        </p:pic>
        <p:pic>
          <p:nvPicPr>
            <p:cNvPr id="78" name="図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235" y="4084328"/>
              <a:ext cx="1195531" cy="807917"/>
            </a:xfrm>
            <a:prstGeom prst="rect">
              <a:avLst/>
            </a:prstGeom>
          </p:spPr>
        </p:pic>
        <p:pic>
          <p:nvPicPr>
            <p:cNvPr id="79" name="図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923" y="4084328"/>
              <a:ext cx="1195531" cy="807917"/>
            </a:xfrm>
            <a:prstGeom prst="rect">
              <a:avLst/>
            </a:prstGeom>
          </p:spPr>
        </p:pic>
      </p:grpSp>
      <p:grpSp>
        <p:nvGrpSpPr>
          <p:cNvPr id="162" name="グループ化 161"/>
          <p:cNvGrpSpPr/>
          <p:nvPr/>
        </p:nvGrpSpPr>
        <p:grpSpPr>
          <a:xfrm>
            <a:off x="5129252" y="3162498"/>
            <a:ext cx="1672057" cy="434145"/>
            <a:chOff x="8707548" y="4986852"/>
            <a:chExt cx="3111594" cy="807917"/>
          </a:xfrm>
        </p:grpSpPr>
        <p:pic>
          <p:nvPicPr>
            <p:cNvPr id="88" name="図 8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7548" y="4986852"/>
              <a:ext cx="1195530" cy="807917"/>
            </a:xfrm>
            <a:prstGeom prst="rect">
              <a:avLst/>
            </a:prstGeom>
          </p:spPr>
        </p:pic>
        <p:pic>
          <p:nvPicPr>
            <p:cNvPr id="98" name="図 9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236" y="4986852"/>
              <a:ext cx="1195530" cy="807917"/>
            </a:xfrm>
            <a:prstGeom prst="rect">
              <a:avLst/>
            </a:prstGeom>
          </p:spPr>
        </p:pic>
        <p:pic>
          <p:nvPicPr>
            <p:cNvPr id="99" name="図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924" y="4986852"/>
              <a:ext cx="1195530" cy="807917"/>
            </a:xfrm>
            <a:prstGeom prst="rect">
              <a:avLst/>
            </a:prstGeom>
          </p:spPr>
        </p:pic>
        <p:pic>
          <p:nvPicPr>
            <p:cNvPr id="100" name="図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612" y="4986852"/>
              <a:ext cx="1195530" cy="807917"/>
            </a:xfrm>
            <a:prstGeom prst="rect">
              <a:avLst/>
            </a:prstGeom>
          </p:spPr>
        </p:pic>
      </p:grpSp>
      <p:grpSp>
        <p:nvGrpSpPr>
          <p:cNvPr id="163" name="グループ化 162"/>
          <p:cNvGrpSpPr/>
          <p:nvPr/>
        </p:nvGrpSpPr>
        <p:grpSpPr>
          <a:xfrm>
            <a:off x="5129252" y="3816468"/>
            <a:ext cx="3044888" cy="434145"/>
            <a:chOff x="8707547" y="5883051"/>
            <a:chExt cx="5666346" cy="807916"/>
          </a:xfrm>
        </p:grpSpPr>
        <p:pic>
          <p:nvPicPr>
            <p:cNvPr id="106" name="図 10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7547" y="5883051"/>
              <a:ext cx="1195530" cy="807916"/>
            </a:xfrm>
            <a:prstGeom prst="rect">
              <a:avLst/>
            </a:prstGeom>
          </p:spPr>
        </p:pic>
        <p:pic>
          <p:nvPicPr>
            <p:cNvPr id="116" name="図 1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235" y="5883051"/>
              <a:ext cx="1195530" cy="807916"/>
            </a:xfrm>
            <a:prstGeom prst="rect">
              <a:avLst/>
            </a:prstGeom>
          </p:spPr>
        </p:pic>
        <p:pic>
          <p:nvPicPr>
            <p:cNvPr id="117" name="図 1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923" y="5883051"/>
              <a:ext cx="1195530" cy="807916"/>
            </a:xfrm>
            <a:prstGeom prst="rect">
              <a:avLst/>
            </a:prstGeom>
          </p:spPr>
        </p:pic>
        <p:pic>
          <p:nvPicPr>
            <p:cNvPr id="118" name="図 1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611" y="5883051"/>
              <a:ext cx="1195530" cy="807916"/>
            </a:xfrm>
            <a:prstGeom prst="rect">
              <a:avLst/>
            </a:prstGeom>
          </p:spPr>
        </p:pic>
        <p:pic>
          <p:nvPicPr>
            <p:cNvPr id="119" name="図 1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2299" y="5883051"/>
              <a:ext cx="1195530" cy="807916"/>
            </a:xfrm>
            <a:prstGeom prst="rect">
              <a:avLst/>
            </a:prstGeom>
          </p:spPr>
        </p:pic>
        <p:pic>
          <p:nvPicPr>
            <p:cNvPr id="120" name="図 1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0987" y="5883051"/>
              <a:ext cx="1195530" cy="807916"/>
            </a:xfrm>
            <a:prstGeom prst="rect">
              <a:avLst/>
            </a:prstGeom>
          </p:spPr>
        </p:pic>
        <p:pic>
          <p:nvPicPr>
            <p:cNvPr id="121" name="図 1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9675" y="5883051"/>
              <a:ext cx="1195530" cy="807916"/>
            </a:xfrm>
            <a:prstGeom prst="rect">
              <a:avLst/>
            </a:prstGeom>
          </p:spPr>
        </p:pic>
        <p:pic>
          <p:nvPicPr>
            <p:cNvPr id="122" name="図 1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8363" y="5883051"/>
              <a:ext cx="1195530" cy="807916"/>
            </a:xfrm>
            <a:prstGeom prst="rect">
              <a:avLst/>
            </a:prstGeom>
          </p:spPr>
        </p:pic>
      </p:grpSp>
      <p:grpSp>
        <p:nvGrpSpPr>
          <p:cNvPr id="164" name="グループ化 163"/>
          <p:cNvGrpSpPr/>
          <p:nvPr/>
        </p:nvGrpSpPr>
        <p:grpSpPr>
          <a:xfrm>
            <a:off x="5129254" y="4470402"/>
            <a:ext cx="3731302" cy="434145"/>
            <a:chOff x="8707551" y="6783002"/>
            <a:chExt cx="6943720" cy="807916"/>
          </a:xfrm>
        </p:grpSpPr>
        <p:pic>
          <p:nvPicPr>
            <p:cNvPr id="125" name="図 1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7551" y="6783002"/>
              <a:ext cx="1195528" cy="807916"/>
            </a:xfrm>
            <a:prstGeom prst="rect">
              <a:avLst/>
            </a:prstGeom>
          </p:spPr>
        </p:pic>
        <p:pic>
          <p:nvPicPr>
            <p:cNvPr id="126" name="図 1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5743" y="6783002"/>
              <a:ext cx="1195528" cy="807916"/>
            </a:xfrm>
            <a:prstGeom prst="rect">
              <a:avLst/>
            </a:prstGeom>
          </p:spPr>
        </p:pic>
        <p:pic>
          <p:nvPicPr>
            <p:cNvPr id="135" name="図 1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239" y="6783002"/>
              <a:ext cx="1195528" cy="807916"/>
            </a:xfrm>
            <a:prstGeom prst="rect">
              <a:avLst/>
            </a:prstGeom>
          </p:spPr>
        </p:pic>
        <p:pic>
          <p:nvPicPr>
            <p:cNvPr id="136" name="図 1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927" y="6783002"/>
              <a:ext cx="1195528" cy="807916"/>
            </a:xfrm>
            <a:prstGeom prst="rect">
              <a:avLst/>
            </a:prstGeom>
          </p:spPr>
        </p:pic>
        <p:pic>
          <p:nvPicPr>
            <p:cNvPr id="137" name="図 1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615" y="6783002"/>
              <a:ext cx="1195528" cy="807916"/>
            </a:xfrm>
            <a:prstGeom prst="rect">
              <a:avLst/>
            </a:prstGeom>
          </p:spPr>
        </p:pic>
        <p:pic>
          <p:nvPicPr>
            <p:cNvPr id="138" name="図 1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2303" y="6783002"/>
              <a:ext cx="1195528" cy="807916"/>
            </a:xfrm>
            <a:prstGeom prst="rect">
              <a:avLst/>
            </a:prstGeom>
          </p:spPr>
        </p:pic>
        <p:pic>
          <p:nvPicPr>
            <p:cNvPr id="139" name="図 1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0991" y="6783002"/>
              <a:ext cx="1195528" cy="807916"/>
            </a:xfrm>
            <a:prstGeom prst="rect">
              <a:avLst/>
            </a:prstGeom>
          </p:spPr>
        </p:pic>
        <p:pic>
          <p:nvPicPr>
            <p:cNvPr id="140" name="図 1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9679" y="6783002"/>
              <a:ext cx="1195528" cy="807916"/>
            </a:xfrm>
            <a:prstGeom prst="rect">
              <a:avLst/>
            </a:prstGeom>
          </p:spPr>
        </p:pic>
        <p:pic>
          <p:nvPicPr>
            <p:cNvPr id="141" name="図 1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8367" y="6783002"/>
              <a:ext cx="1195528" cy="807916"/>
            </a:xfrm>
            <a:prstGeom prst="rect">
              <a:avLst/>
            </a:prstGeom>
          </p:spPr>
        </p:pic>
        <p:pic>
          <p:nvPicPr>
            <p:cNvPr id="142" name="図 1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7055" y="6783002"/>
              <a:ext cx="1195528" cy="807916"/>
            </a:xfrm>
            <a:prstGeom prst="rect">
              <a:avLst/>
            </a:prstGeom>
          </p:spPr>
        </p:pic>
      </p:grpSp>
      <p:sp>
        <p:nvSpPr>
          <p:cNvPr id="210" name="テキスト プレースホルダー 6"/>
          <p:cNvSpPr txBox="1">
            <a:spLocks/>
          </p:cNvSpPr>
          <p:nvPr/>
        </p:nvSpPr>
        <p:spPr>
          <a:xfrm>
            <a:off x="806730" y="5486987"/>
            <a:ext cx="10055763" cy="8399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333" dirty="0"/>
              <a:t>Eu mandamus patrioque sea, ei duo legimus suscipiantur consequuntur, pro quas solum at. In duo argumentum conclusionemque, no summo vitae legimus vim. Mei ridens aliquip definitiones ne.</a:t>
            </a:r>
            <a:endParaRPr lang="ja-JP" altLang="en-US" sz="1333" dirty="0"/>
          </a:p>
        </p:txBody>
      </p:sp>
      <p:sp>
        <p:nvSpPr>
          <p:cNvPr id="211" name="正方形/長方形 210"/>
          <p:cNvSpPr/>
          <p:nvPr/>
        </p:nvSpPr>
        <p:spPr>
          <a:xfrm>
            <a:off x="806729" y="5408408"/>
            <a:ext cx="2160240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Route 159 Light" pitchFamily="50" charset="0"/>
            </a:endParaRPr>
          </a:p>
        </p:txBody>
      </p:sp>
      <p:sp>
        <p:nvSpPr>
          <p:cNvPr id="213" name="テキスト ボックス 212"/>
          <p:cNvSpPr txBox="1"/>
          <p:nvPr/>
        </p:nvSpPr>
        <p:spPr>
          <a:xfrm>
            <a:off x="6162736" y="1779333"/>
            <a:ext cx="6014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en-US" altLang="ja-JP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51</a:t>
            </a:r>
            <a:endParaRPr kumimoji="1" lang="ja-JP" alt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4" name="テキスト ボックス 213"/>
          <p:cNvSpPr txBox="1"/>
          <p:nvPr/>
        </p:nvSpPr>
        <p:spPr>
          <a:xfrm>
            <a:off x="6504647" y="2433267"/>
            <a:ext cx="6014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en-US" altLang="ja-JP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56</a:t>
            </a:r>
            <a:endParaRPr kumimoji="1" lang="ja-JP" altLang="en-US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5" name="テキスト ボックス 214"/>
          <p:cNvSpPr txBox="1"/>
          <p:nvPr/>
        </p:nvSpPr>
        <p:spPr>
          <a:xfrm>
            <a:off x="6796524" y="3087201"/>
            <a:ext cx="6014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en-US" altLang="ja-JP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65</a:t>
            </a:r>
            <a:endParaRPr kumimoji="1" lang="ja-JP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8125123" y="3741152"/>
            <a:ext cx="80983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en-US" altLang="ja-JP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156</a:t>
            </a:r>
            <a:endParaRPr kumimoji="1" lang="ja-JP" alt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7" name="テキスト ボックス 216"/>
          <p:cNvSpPr txBox="1"/>
          <p:nvPr/>
        </p:nvSpPr>
        <p:spPr>
          <a:xfrm>
            <a:off x="8860556" y="4395086"/>
            <a:ext cx="80983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en-US" altLang="ja-JP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212</a:t>
            </a:r>
            <a:endParaRPr kumimoji="1" lang="ja-JP" alt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21" name="グループ化 220"/>
          <p:cNvGrpSpPr/>
          <p:nvPr/>
        </p:nvGrpSpPr>
        <p:grpSpPr>
          <a:xfrm>
            <a:off x="5129253" y="1854630"/>
            <a:ext cx="985643" cy="434146"/>
            <a:chOff x="7693085" y="2781944"/>
            <a:chExt cx="1478465" cy="651219"/>
          </a:xfrm>
        </p:grpSpPr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3085" y="2781944"/>
              <a:ext cx="963653" cy="651219"/>
            </a:xfrm>
            <a:prstGeom prst="rect">
              <a:avLst/>
            </a:prstGeom>
          </p:spPr>
        </p:pic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897" y="2781944"/>
              <a:ext cx="963653" cy="651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269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926"/>
    </mc:Choice>
    <mc:Fallback xmlns="">
      <p:transition advTm="1192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78B0D6-15A4-488C-93B7-1D9284C39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ПОВЕСТКА ДНЯ</a:t>
            </a:r>
          </a:p>
          <a:p>
            <a:pPr marL="0" indent="0" algn="ctr">
              <a:buNone/>
            </a:pPr>
            <a:endParaRPr lang="uk-UA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3600" b="1" dirty="0" err="1">
                <a:ln w="11430"/>
                <a:solidFill>
                  <a:schemeClr val="accent1">
                    <a:lumMod val="50000"/>
                  </a:schemeClr>
                </a:solidFill>
              </a:rPr>
              <a:t>Изменения</a:t>
            </a:r>
            <a:r>
              <a:rPr lang="uk-UA" sz="3600" b="1" dirty="0">
                <a:ln w="11430"/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uk-UA" sz="3600" b="1" dirty="0" err="1">
                <a:ln w="11430"/>
                <a:solidFill>
                  <a:schemeClr val="accent1">
                    <a:lumMod val="50000"/>
                  </a:schemeClr>
                </a:solidFill>
              </a:rPr>
              <a:t>новых</a:t>
            </a:r>
            <a:r>
              <a:rPr lang="uk-UA" sz="3600" b="1" dirty="0">
                <a:ln w="11430"/>
                <a:solidFill>
                  <a:schemeClr val="accent1">
                    <a:lumMod val="50000"/>
                  </a:schemeClr>
                </a:solidFill>
              </a:rPr>
              <a:t> ФГОС НОО и ООО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3600" b="1" dirty="0">
                <a:ln w="11430"/>
                <a:solidFill>
                  <a:schemeClr val="accent1">
                    <a:lumMod val="50000"/>
                  </a:schemeClr>
                </a:solidFill>
              </a:rPr>
              <a:t>Порядок </a:t>
            </a:r>
            <a:r>
              <a:rPr lang="uk-UA" sz="3600" b="1" dirty="0" err="1">
                <a:ln w="11430"/>
                <a:solidFill>
                  <a:schemeClr val="accent1">
                    <a:lumMod val="50000"/>
                  </a:schemeClr>
                </a:solidFill>
              </a:rPr>
              <a:t>перехода</a:t>
            </a:r>
            <a:r>
              <a:rPr lang="uk-UA" sz="3600" b="1" dirty="0">
                <a:ln w="11430"/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uk-UA" sz="3600" b="1" dirty="0" err="1">
                <a:ln w="11430"/>
                <a:solidFill>
                  <a:schemeClr val="accent1">
                    <a:lumMod val="50000"/>
                  </a:schemeClr>
                </a:solidFill>
              </a:rPr>
              <a:t>новые</a:t>
            </a:r>
            <a:r>
              <a:rPr lang="uk-UA" sz="3600" b="1" dirty="0">
                <a:ln w="11430"/>
                <a:solidFill>
                  <a:schemeClr val="accent1">
                    <a:lumMod val="50000"/>
                  </a:schemeClr>
                </a:solidFill>
              </a:rPr>
              <a:t> ФГОС НОО и ООО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3600" b="1" dirty="0" err="1">
                <a:ln w="11430"/>
                <a:solidFill>
                  <a:schemeClr val="accent1">
                    <a:lumMod val="50000"/>
                  </a:schemeClr>
                </a:solidFill>
              </a:rPr>
              <a:t>Организационное</a:t>
            </a:r>
            <a:r>
              <a:rPr lang="uk-UA" sz="3600" b="1" dirty="0">
                <a:ln w="11430"/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uk-UA" sz="3600" b="1" dirty="0" err="1">
                <a:ln w="11430"/>
                <a:solidFill>
                  <a:schemeClr val="accent1">
                    <a:lumMod val="50000"/>
                  </a:schemeClr>
                </a:solidFill>
              </a:rPr>
              <a:t>методическое</a:t>
            </a:r>
            <a:r>
              <a:rPr lang="uk-UA" sz="3600" b="1" dirty="0">
                <a:ln w="11430"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3600" b="1" dirty="0" err="1">
                <a:ln w="11430"/>
                <a:solidFill>
                  <a:schemeClr val="accent1">
                    <a:lumMod val="50000"/>
                  </a:schemeClr>
                </a:solidFill>
              </a:rPr>
              <a:t>обеспечение</a:t>
            </a:r>
            <a:r>
              <a:rPr lang="uk-UA" sz="3600" b="1" dirty="0">
                <a:ln w="11430"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3600" b="1" dirty="0" err="1">
                <a:ln w="11430"/>
                <a:solidFill>
                  <a:schemeClr val="accent1">
                    <a:lumMod val="50000"/>
                  </a:schemeClr>
                </a:solidFill>
              </a:rPr>
              <a:t>процесса</a:t>
            </a:r>
            <a:r>
              <a:rPr lang="uk-UA" sz="3600" b="1" dirty="0">
                <a:ln w="11430"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3600" b="1" dirty="0" err="1">
                <a:ln w="11430"/>
                <a:solidFill>
                  <a:schemeClr val="accent1">
                    <a:lumMod val="50000"/>
                  </a:schemeClr>
                </a:solidFill>
              </a:rPr>
              <a:t>перехода</a:t>
            </a:r>
            <a:r>
              <a:rPr lang="uk-UA" sz="3600" b="1" dirty="0">
                <a:ln w="11430"/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8FC2295-0CD0-49DF-8C8E-E441787A6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310936" cy="119675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Новые</a:t>
            </a:r>
            <a:r>
              <a:rPr lang="uk-U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ФГОС НОО и ООО</a:t>
            </a:r>
          </a:p>
        </p:txBody>
      </p:sp>
    </p:spTree>
    <p:extLst>
      <p:ext uri="{BB962C8B-B14F-4D97-AF65-F5344CB8AC3E}">
        <p14:creationId xmlns:p14="http://schemas.microsoft.com/office/powerpoint/2010/main" val="367576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26878-3967-4687-8855-48F28ACCF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" y="160336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5300" b="1" dirty="0" err="1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</a:t>
            </a:r>
            <a:r>
              <a:rPr lang="uk-UA" sz="53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sz="5300" b="1" dirty="0" err="1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новых</a:t>
            </a:r>
            <a:r>
              <a:rPr lang="uk-UA" sz="53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ФГОС НОО и ООО</a:t>
            </a:r>
            <a:br>
              <a:rPr lang="uk-UA" b="1" dirty="0">
                <a:ln w="11430"/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accent6"/>
                </a:solidFill>
              </a:rPr>
              <a:t>Приказы Минпросвещения от 31.05.2021 </a:t>
            </a:r>
            <a:r>
              <a:rPr lang="ru-RU" sz="3100" b="1" u="sng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№ 286</a:t>
            </a:r>
            <a:r>
              <a:rPr lang="ru-RU" sz="3100" b="1" dirty="0">
                <a:solidFill>
                  <a:schemeClr val="accent6"/>
                </a:solidFill>
              </a:rPr>
              <a:t> и </a:t>
            </a:r>
            <a:r>
              <a:rPr lang="ru-RU" sz="3100" b="1" u="sng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№ 287</a:t>
            </a:r>
            <a:r>
              <a:rPr lang="ru-RU" sz="3100" b="1" dirty="0">
                <a:solidFill>
                  <a:schemeClr val="accent6"/>
                </a:solidFill>
              </a:rPr>
              <a:t>).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F5813E-BAF0-4144-B0C9-E652E7EEC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303337"/>
            <a:ext cx="11809312" cy="5554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800" b="1" dirty="0"/>
          </a:p>
          <a:p>
            <a:pPr marL="0" indent="0" algn="ctr">
              <a:buNone/>
            </a:pPr>
            <a:endParaRPr lang="ru-RU" sz="3800" b="1" dirty="0"/>
          </a:p>
          <a:p>
            <a:pPr marL="0" indent="0" algn="ctr">
              <a:buNone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Образовательная Программа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план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программа воспитания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5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12A28-B5D0-41C9-AF0F-EC366CFC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0"/>
            <a:ext cx="10972800" cy="1143000"/>
          </a:xfrm>
        </p:spPr>
        <p:txBody>
          <a:bodyPr>
            <a:normAutofit/>
          </a:bodyPr>
          <a:lstStyle/>
          <a:p>
            <a:r>
              <a:rPr lang="uk-UA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ИЗМЕНЕНИЯ</a:t>
            </a:r>
            <a:endParaRPr lang="ru-RU" sz="6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B0DB03-3BD9-4181-A39A-86388633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1340769"/>
            <a:ext cx="10382944" cy="5494606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43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Вариативность</a:t>
            </a:r>
            <a:endParaRPr lang="ru-RU" sz="43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43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Планируемые результаты:</a:t>
            </a:r>
            <a:endParaRPr lang="ru-RU" sz="43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Предметные результаты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Метапредметные 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Личностные результаты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43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Рабочие программы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43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электронных средств обучения, дистанционных технологий</a:t>
            </a:r>
            <a:endParaRPr lang="ru-RU" sz="43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13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0BCF3-C5AF-4323-B53C-169CC6C8B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160336"/>
            <a:ext cx="7430616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Вариативность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171C4F-CED5-4203-9BBC-9451F939D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213072"/>
            <a:ext cx="11809312" cy="56449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Ориентация на потребности учеников и предложение вариантов программ в рамках одного уровня образования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Школа может обеспечить вариативность ООП 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тремя способами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Первый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– в структуре программ НОО и ООО школа может предусмотреть </a:t>
            </a:r>
            <a:r>
              <a:rPr lang="ru-RU" b="1" dirty="0">
                <a:solidFill>
                  <a:schemeClr val="accent6"/>
                </a:solidFill>
              </a:rPr>
              <a:t>учебные предметы, учебные курсы и учебные модули. 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Второй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– школа может разрабатывать и реализовывать программы </a:t>
            </a:r>
            <a:r>
              <a:rPr lang="ru-RU" b="1" dirty="0">
                <a:solidFill>
                  <a:schemeClr val="accent6"/>
                </a:solidFill>
              </a:rPr>
              <a:t>углубленного изучения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отдельных предметов (на уровне ООО добавили предметные результаты на углубленном уровне для математики, информатики, физики, химии и биологии). 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Третий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способ – школа может разрабатывать и реализовывать </a:t>
            </a:r>
            <a:r>
              <a:rPr lang="ru-RU" b="1" dirty="0">
                <a:solidFill>
                  <a:schemeClr val="accent6"/>
                </a:solidFill>
              </a:rPr>
              <a:t>индивидуальные учебные планы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соответствии с образовательными потребностями и интересами учеников.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Вариативность дает школе возможность выбирать, как именно формировать программы.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Учителя смогут обучать учеников в соответствии с их способностями и запросами и так, как считают нужным, учитывая требования к предметным результатам.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30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5B46-92E2-458C-9128-231B3F84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0"/>
            <a:ext cx="8784976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Планируемые результаты</a:t>
            </a:r>
            <a:endParaRPr lang="ru-RU" sz="5400" dirty="0"/>
          </a:p>
        </p:txBody>
      </p:sp>
      <p:sp>
        <p:nvSpPr>
          <p:cNvPr id="4" name="角丸四角形 17">
            <a:extLst>
              <a:ext uri="{FF2B5EF4-FFF2-40B4-BE49-F238E27FC236}">
                <a16:creationId xmlns:a16="http://schemas.microsoft.com/office/drawing/2014/main" id="{E41F5FE2-0326-4E1D-99DE-06A9DA54DD09}"/>
              </a:ext>
            </a:extLst>
          </p:cNvPr>
          <p:cNvSpPr/>
          <p:nvPr/>
        </p:nvSpPr>
        <p:spPr>
          <a:xfrm>
            <a:off x="4367808" y="1855980"/>
            <a:ext cx="3493416" cy="43411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ru-RU" altLang="ja-JP" sz="1600" b="1" dirty="0">
                <a:solidFill>
                  <a:schemeClr val="bg1"/>
                </a:solidFill>
              </a:rPr>
              <a:t>МЕТАПРЕДМЕТНЫЕ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角丸四角形 18">
            <a:extLst>
              <a:ext uri="{FF2B5EF4-FFF2-40B4-BE49-F238E27FC236}">
                <a16:creationId xmlns:a16="http://schemas.microsoft.com/office/drawing/2014/main" id="{F36C2A9C-8D4F-48CF-B8AF-7A178E5F3717}"/>
              </a:ext>
            </a:extLst>
          </p:cNvPr>
          <p:cNvSpPr/>
          <p:nvPr/>
        </p:nvSpPr>
        <p:spPr>
          <a:xfrm>
            <a:off x="8688287" y="1855980"/>
            <a:ext cx="3493417" cy="43411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ru-RU" altLang="ja-JP" sz="1600" b="1" dirty="0">
                <a:solidFill>
                  <a:schemeClr val="bg1"/>
                </a:solidFill>
              </a:rPr>
              <a:t>ЛИЧНОСТНЫЕ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角丸四角形 19">
            <a:extLst>
              <a:ext uri="{FF2B5EF4-FFF2-40B4-BE49-F238E27FC236}">
                <a16:creationId xmlns:a16="http://schemas.microsoft.com/office/drawing/2014/main" id="{97C5CC3B-5B0A-4078-87A9-2BFC4B537AC2}"/>
              </a:ext>
            </a:extLst>
          </p:cNvPr>
          <p:cNvSpPr/>
          <p:nvPr/>
        </p:nvSpPr>
        <p:spPr>
          <a:xfrm>
            <a:off x="398573" y="1892715"/>
            <a:ext cx="3227026" cy="432048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ru-RU" altLang="ja-JP" sz="1600" b="1" dirty="0">
                <a:solidFill>
                  <a:schemeClr val="bg1"/>
                </a:solidFill>
              </a:rPr>
              <a:t>ПРЕДМЕТНЫЕ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87D20E0-AB40-42F2-860D-A0EB8DD67B0C}"/>
              </a:ext>
            </a:extLst>
          </p:cNvPr>
          <p:cNvSpPr/>
          <p:nvPr/>
        </p:nvSpPr>
        <p:spPr>
          <a:xfrm>
            <a:off x="483426" y="2478574"/>
            <a:ext cx="3057321" cy="43527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определяют четкие требования к предметным результатам по каждой учебной дисциплине</a:t>
            </a:r>
          </a:p>
          <a:p>
            <a:endParaRPr lang="ru-RU" sz="2000" b="1" dirty="0"/>
          </a:p>
          <a:p>
            <a:r>
              <a:rPr lang="ru-RU" sz="2000" b="1" dirty="0"/>
              <a:t>на уровне ООО установили требования к предметным результатам при углубленном изучении некоторых дисциплин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784C6E-3D42-4EA6-8B3A-0202AAC3D696}"/>
              </a:ext>
            </a:extLst>
          </p:cNvPr>
          <p:cNvSpPr/>
          <p:nvPr/>
        </p:nvSpPr>
        <p:spPr>
          <a:xfrm>
            <a:off x="4367808" y="2445262"/>
            <a:ext cx="3493418" cy="4386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овладение универсальными учебными </a:t>
            </a:r>
            <a:r>
              <a:rPr lang="ru-RU" b="1" u="sng" dirty="0"/>
              <a:t>познавательным</a:t>
            </a:r>
            <a:r>
              <a:rPr lang="ru-RU" b="1" dirty="0"/>
              <a:t>и</a:t>
            </a:r>
            <a:r>
              <a:rPr lang="ru-RU" sz="2000" b="1" dirty="0"/>
              <a:t> </a:t>
            </a:r>
            <a:r>
              <a:rPr lang="ru-RU" b="1" dirty="0"/>
              <a:t>действиями – базовые логические, базовые исследовательские, работа с информацией;</a:t>
            </a:r>
          </a:p>
          <a:p>
            <a:pPr lvl="0"/>
            <a:endParaRPr lang="ru-RU" b="1" dirty="0"/>
          </a:p>
          <a:p>
            <a:pPr lvl="0"/>
            <a:r>
              <a:rPr lang="ru-RU" b="1" dirty="0"/>
              <a:t>овладение универсальными учебными </a:t>
            </a:r>
            <a:r>
              <a:rPr lang="ru-RU" b="1" u="sng" dirty="0"/>
              <a:t>коммуникативными</a:t>
            </a:r>
            <a:r>
              <a:rPr lang="ru-RU" sz="1600" b="1" u="sng" dirty="0"/>
              <a:t> </a:t>
            </a:r>
            <a:r>
              <a:rPr lang="ru-RU" b="1" dirty="0"/>
              <a:t>действиями – общение, совместная деятельность;</a:t>
            </a:r>
          </a:p>
          <a:p>
            <a:pPr lvl="0"/>
            <a:endParaRPr lang="ru-RU" b="1" dirty="0"/>
          </a:p>
          <a:p>
            <a:pPr lvl="0"/>
            <a:r>
              <a:rPr lang="ru-RU" b="1" dirty="0"/>
              <a:t>овладение универсальными учебными </a:t>
            </a:r>
            <a:r>
              <a:rPr lang="ru-RU" b="1" u="sng" dirty="0"/>
              <a:t>регулятивными </a:t>
            </a:r>
            <a:r>
              <a:rPr lang="ru-RU" b="1" dirty="0"/>
              <a:t>действиями – самоорганизация, самоконтроль.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F025562-0A6C-4D59-8F95-ADECC2356D88}"/>
              </a:ext>
            </a:extLst>
          </p:cNvPr>
          <p:cNvSpPr/>
          <p:nvPr/>
        </p:nvSpPr>
        <p:spPr>
          <a:xfrm>
            <a:off x="8700163" y="2445262"/>
            <a:ext cx="3493417" cy="43860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bg1"/>
                </a:solidFill>
              </a:rPr>
              <a:t>гражданско-патриотическое;</a:t>
            </a:r>
          </a:p>
          <a:p>
            <a:pPr lvl="0"/>
            <a:endParaRPr lang="ru-RU" sz="2000" b="1" dirty="0">
              <a:solidFill>
                <a:schemeClr val="bg1"/>
              </a:solidFill>
            </a:endParaRP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духовно-нравственное;</a:t>
            </a:r>
          </a:p>
          <a:p>
            <a:pPr lvl="0"/>
            <a:endParaRPr lang="ru-RU" sz="2000" b="1" dirty="0">
              <a:solidFill>
                <a:schemeClr val="bg1"/>
              </a:solidFill>
            </a:endParaRP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эстетическое;</a:t>
            </a:r>
          </a:p>
          <a:p>
            <a:pPr lvl="0"/>
            <a:endParaRPr lang="ru-RU" sz="2000" b="1" dirty="0">
              <a:solidFill>
                <a:schemeClr val="bg1"/>
              </a:solidFill>
            </a:endParaRP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физическое воспитание,;</a:t>
            </a:r>
          </a:p>
          <a:p>
            <a:pPr lvl="0"/>
            <a:endParaRPr lang="ru-RU" sz="2000" b="1" dirty="0">
              <a:solidFill>
                <a:schemeClr val="bg1"/>
              </a:solidFill>
            </a:endParaRP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трудовое;</a:t>
            </a:r>
          </a:p>
          <a:p>
            <a:pPr lvl="0"/>
            <a:endParaRPr lang="ru-RU" sz="2000" b="1" dirty="0">
              <a:solidFill>
                <a:schemeClr val="bg1"/>
              </a:solidFill>
            </a:endParaRP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экологическое;</a:t>
            </a:r>
          </a:p>
          <a:p>
            <a:pPr lvl="0"/>
            <a:endParaRPr lang="ru-RU" sz="2000" b="1" dirty="0">
              <a:solidFill>
                <a:schemeClr val="bg1"/>
              </a:solidFill>
            </a:endParaRP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ценность научного познания.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647DC131-412B-4B7A-A3E8-A66F88DB2D73}"/>
              </a:ext>
            </a:extLst>
          </p:cNvPr>
          <p:cNvSpPr/>
          <p:nvPr/>
        </p:nvSpPr>
        <p:spPr>
          <a:xfrm>
            <a:off x="147889" y="3539093"/>
            <a:ext cx="216024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2DFB8464-8295-42B5-A28F-7980ADE26487}"/>
              </a:ext>
            </a:extLst>
          </p:cNvPr>
          <p:cNvSpPr/>
          <p:nvPr/>
        </p:nvSpPr>
        <p:spPr>
          <a:xfrm>
            <a:off x="145882" y="5104607"/>
            <a:ext cx="216024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7A3C58AB-CE31-403B-B987-5BA2A450EA69}"/>
              </a:ext>
            </a:extLst>
          </p:cNvPr>
          <p:cNvSpPr/>
          <p:nvPr/>
        </p:nvSpPr>
        <p:spPr>
          <a:xfrm>
            <a:off x="8334219" y="2520949"/>
            <a:ext cx="216024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B8BD0B4D-FB54-4778-87D4-52A6086E26BA}"/>
              </a:ext>
            </a:extLst>
          </p:cNvPr>
          <p:cNvSpPr/>
          <p:nvPr/>
        </p:nvSpPr>
        <p:spPr>
          <a:xfrm>
            <a:off x="8334219" y="3206376"/>
            <a:ext cx="216024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3013D840-0BB8-483B-95F7-EB3CA65A8419}"/>
              </a:ext>
            </a:extLst>
          </p:cNvPr>
          <p:cNvSpPr/>
          <p:nvPr/>
        </p:nvSpPr>
        <p:spPr>
          <a:xfrm>
            <a:off x="8334219" y="3806034"/>
            <a:ext cx="216024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11A2E990-867B-4AAD-A5AD-F5F15121D9F1}"/>
              </a:ext>
            </a:extLst>
          </p:cNvPr>
          <p:cNvSpPr/>
          <p:nvPr/>
        </p:nvSpPr>
        <p:spPr>
          <a:xfrm>
            <a:off x="8311917" y="4440137"/>
            <a:ext cx="216024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997BA6A1-74C2-4463-A31D-107C81BED9E8}"/>
              </a:ext>
            </a:extLst>
          </p:cNvPr>
          <p:cNvSpPr/>
          <p:nvPr/>
        </p:nvSpPr>
        <p:spPr>
          <a:xfrm>
            <a:off x="8311917" y="5074240"/>
            <a:ext cx="216024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1D85BDBB-38C0-4D7F-A46C-A9DB655A8A5F}"/>
              </a:ext>
            </a:extLst>
          </p:cNvPr>
          <p:cNvSpPr/>
          <p:nvPr/>
        </p:nvSpPr>
        <p:spPr>
          <a:xfrm>
            <a:off x="8334219" y="5708343"/>
            <a:ext cx="216024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65C77EFC-8692-48F5-BF50-62442F1B784D}"/>
              </a:ext>
            </a:extLst>
          </p:cNvPr>
          <p:cNvSpPr/>
          <p:nvPr/>
        </p:nvSpPr>
        <p:spPr>
          <a:xfrm>
            <a:off x="8346095" y="6346642"/>
            <a:ext cx="216024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2A690C6B-3879-4F23-83A6-D8D779744FD3}"/>
              </a:ext>
            </a:extLst>
          </p:cNvPr>
          <p:cNvSpPr/>
          <p:nvPr/>
        </p:nvSpPr>
        <p:spPr>
          <a:xfrm>
            <a:off x="4047303" y="3054461"/>
            <a:ext cx="216024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9BFD1E08-3A43-45FE-BB98-733126FB3735}"/>
              </a:ext>
            </a:extLst>
          </p:cNvPr>
          <p:cNvSpPr/>
          <p:nvPr/>
        </p:nvSpPr>
        <p:spPr>
          <a:xfrm>
            <a:off x="4041360" y="4405693"/>
            <a:ext cx="216024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D1BD6862-86E6-41D2-A3CB-DCCF99A8BF7E}"/>
              </a:ext>
            </a:extLst>
          </p:cNvPr>
          <p:cNvSpPr/>
          <p:nvPr/>
        </p:nvSpPr>
        <p:spPr>
          <a:xfrm>
            <a:off x="4051914" y="5742212"/>
            <a:ext cx="216024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7D98D3-6711-44E7-AAD0-4B0349E47EAB}"/>
              </a:ext>
            </a:extLst>
          </p:cNvPr>
          <p:cNvSpPr/>
          <p:nvPr/>
        </p:nvSpPr>
        <p:spPr>
          <a:xfrm>
            <a:off x="0" y="1269070"/>
            <a:ext cx="12181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Все планируемые результаты освоения учебного предмета, курса подлежат оценке.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337A2-2858-4195-BEED-6E0EC68D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236" y="0"/>
            <a:ext cx="7358608" cy="1008112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Рабочие программы</a:t>
            </a:r>
            <a:endParaRPr lang="ru-RU" sz="40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70DA958-F55E-4707-B721-DF0AE43C9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732293"/>
              </p:ext>
            </p:extLst>
          </p:nvPr>
        </p:nvGraphicFramePr>
        <p:xfrm>
          <a:off x="0" y="842309"/>
          <a:ext cx="12192000" cy="5976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4746">
                  <a:extLst>
                    <a:ext uri="{9D8B030D-6E8A-4147-A177-3AD203B41FA5}">
                      <a16:colId xmlns:a16="http://schemas.microsoft.com/office/drawing/2014/main" val="3846790681"/>
                    </a:ext>
                  </a:extLst>
                </a:gridCol>
                <a:gridCol w="4654066">
                  <a:extLst>
                    <a:ext uri="{9D8B030D-6E8A-4147-A177-3AD203B41FA5}">
                      <a16:colId xmlns:a16="http://schemas.microsoft.com/office/drawing/2014/main" val="2456879067"/>
                    </a:ext>
                  </a:extLst>
                </a:gridCol>
                <a:gridCol w="4363188">
                  <a:extLst>
                    <a:ext uri="{9D8B030D-6E8A-4147-A177-3AD203B41FA5}">
                      <a16:colId xmlns:a16="http://schemas.microsoft.com/office/drawing/2014/main" val="608617915"/>
                    </a:ext>
                  </a:extLst>
                </a:gridCol>
              </a:tblGrid>
              <a:tr h="450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ru-RU" sz="1800" dirty="0">
                          <a:effectLst/>
                          <a:latin typeface="Arial Black" panose="020B0A04020102020204" pitchFamily="34" charset="0"/>
                        </a:rPr>
                        <a:t>Критерий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ru-RU" sz="1800" dirty="0">
                          <a:effectLst/>
                          <a:latin typeface="Arial Black" panose="020B0A04020102020204" pitchFamily="34" charset="0"/>
                        </a:rPr>
                        <a:t>Старый ФГОС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ru-RU" sz="1800" dirty="0">
                          <a:effectLst/>
                          <a:latin typeface="Arial Black" panose="020B0A04020102020204" pitchFamily="34" charset="0"/>
                        </a:rPr>
                        <a:t>Новый ФГОС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460588758"/>
                  </a:ext>
                </a:extLst>
              </a:tr>
              <a:tr h="11006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Виды программ</a:t>
                      </a:r>
                      <a:endParaRPr lang="ru-RU" sz="1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Рабочие программы учебных предметов и курсов, в том числе и внеурочной деятельности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Рабочие программы учебных предметов, учебных курсов, в том числе и внеурочной деятельности, учебных модулей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043120"/>
                  </a:ext>
                </a:extLst>
              </a:tr>
              <a:tr h="9591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ru-RU" sz="1400">
                          <a:effectLst/>
                          <a:latin typeface="Arial Black" panose="020B0A04020102020204" pitchFamily="34" charset="0"/>
                        </a:rPr>
                        <a:t>Структура рабочих программ</a:t>
                      </a:r>
                      <a:endParaRPr lang="ru-RU" sz="12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Различается для рабочих программ учебных предметов, курсов и курсов внеурочной деятельности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Одинаковая для всех рабочих программ, в том числе и программ внеурочной деятельности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544455022"/>
                  </a:ext>
                </a:extLst>
              </a:tr>
              <a:tr h="1007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Тематическое планирование рабочих программ учебных предметов, курсов</a:t>
                      </a:r>
                      <a:endParaRPr lang="ru-RU" sz="1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 учетом рабочей программы воспитания с указанием количества часов, отводимых на освоение каждой темы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 указанием количества академических часов, отводимых на освоение каждой темы, возможности использования по этой теме ЭОР и ЦОР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250290"/>
                  </a:ext>
                </a:extLst>
              </a:tr>
              <a:tr h="8458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ru-RU" sz="1400">
                          <a:effectLst/>
                          <a:latin typeface="Arial Black" panose="020B0A04020102020204" pitchFamily="34" charset="0"/>
                        </a:rPr>
                        <a:t>Тематическое планирование рабочих программ курсов внеурочной деятельности</a:t>
                      </a:r>
                      <a:endParaRPr lang="ru-RU" sz="12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 учетом рабочей программы воспитания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925248"/>
                  </a:ext>
                </a:extLst>
              </a:tr>
              <a:tr h="6533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ru-RU" sz="1400">
                          <a:effectLst/>
                          <a:latin typeface="Arial Black" panose="020B0A04020102020204" pitchFamily="34" charset="0"/>
                        </a:rPr>
                        <a:t>Учет рабочей программы воспитания</a:t>
                      </a:r>
                      <a:endParaRPr lang="ru-RU" sz="12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Только в разделе «Тематическое планирование»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Во всех разделах рабочей программы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658511100"/>
                  </a:ext>
                </a:extLst>
              </a:tr>
              <a:tr h="9591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ru-RU" sz="1400">
                          <a:effectLst/>
                          <a:latin typeface="Arial Black" panose="020B0A04020102020204" pitchFamily="34" charset="0"/>
                        </a:rPr>
                        <a:t>Особенности рабочей программы курса внеурочной деятельности</a:t>
                      </a:r>
                      <a:endParaRPr lang="ru-RU" sz="12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 содержании программы должны быть указаны формы организации и виды деятельности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 программе должны быть указаны формы проведения занятий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43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03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51D9E-7A48-454F-A4AA-8708982E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8696" y="-171400"/>
            <a:ext cx="10972800" cy="14176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электронных средств обучения, дистанционных технологий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230D0F-AE12-48C5-89CE-67F128CC1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600201"/>
            <a:ext cx="11593288" cy="5257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Старый ФГОС таких требований не устанавливал. 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Новый ФГОС фиксирует право школы применять различные образовательные технологии. 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 этом, если школьники учатся с использованием дистанционных технологий, школа должна обеспечить их индивидуальным авторизованным доступом ко всем ресурсам. И доступ должен быть как на территории школы, так и за ее пределами.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680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B9C86-BA45-4A03-B328-7DF7A187A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344" y="1957235"/>
            <a:ext cx="5457843" cy="4123031"/>
          </a:xfrm>
        </p:spPr>
        <p:txBody>
          <a:bodyPr>
            <a:noAutofit/>
          </a:bodyPr>
          <a:lstStyle/>
          <a:p>
            <a:br>
              <a:rPr lang="ru-RU" sz="1600" dirty="0"/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2022/2023 году - 1-е и 5-е классы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2023/2024 году – 2-е и 6-е классы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2024/2025 году – 3-е и 7-е классы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2025/2026 году – 4-е и 8-е классы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2026/2027 году – 9-е классы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C25EB37-9335-4337-9DE7-CB9497E94C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982611"/>
              </p:ext>
            </p:extLst>
          </p:nvPr>
        </p:nvGraphicFramePr>
        <p:xfrm>
          <a:off x="5663952" y="1628801"/>
          <a:ext cx="6465956" cy="4968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7586">
                  <a:extLst>
                    <a:ext uri="{9D8B030D-6E8A-4147-A177-3AD203B41FA5}">
                      <a16:colId xmlns:a16="http://schemas.microsoft.com/office/drawing/2014/main" val="949956453"/>
                    </a:ext>
                  </a:extLst>
                </a:gridCol>
                <a:gridCol w="601364">
                  <a:extLst>
                    <a:ext uri="{9D8B030D-6E8A-4147-A177-3AD203B41FA5}">
                      <a16:colId xmlns:a16="http://schemas.microsoft.com/office/drawing/2014/main" val="221072874"/>
                    </a:ext>
                  </a:extLst>
                </a:gridCol>
                <a:gridCol w="625861">
                  <a:extLst>
                    <a:ext uri="{9D8B030D-6E8A-4147-A177-3AD203B41FA5}">
                      <a16:colId xmlns:a16="http://schemas.microsoft.com/office/drawing/2014/main" val="4103809590"/>
                    </a:ext>
                  </a:extLst>
                </a:gridCol>
                <a:gridCol w="608954">
                  <a:extLst>
                    <a:ext uri="{9D8B030D-6E8A-4147-A177-3AD203B41FA5}">
                      <a16:colId xmlns:a16="http://schemas.microsoft.com/office/drawing/2014/main" val="3048106505"/>
                    </a:ext>
                  </a:extLst>
                </a:gridCol>
                <a:gridCol w="601364">
                  <a:extLst>
                    <a:ext uri="{9D8B030D-6E8A-4147-A177-3AD203B41FA5}">
                      <a16:colId xmlns:a16="http://schemas.microsoft.com/office/drawing/2014/main" val="423360909"/>
                    </a:ext>
                  </a:extLst>
                </a:gridCol>
                <a:gridCol w="601364">
                  <a:extLst>
                    <a:ext uri="{9D8B030D-6E8A-4147-A177-3AD203B41FA5}">
                      <a16:colId xmlns:a16="http://schemas.microsoft.com/office/drawing/2014/main" val="2906872972"/>
                    </a:ext>
                  </a:extLst>
                </a:gridCol>
                <a:gridCol w="601364">
                  <a:extLst>
                    <a:ext uri="{9D8B030D-6E8A-4147-A177-3AD203B41FA5}">
                      <a16:colId xmlns:a16="http://schemas.microsoft.com/office/drawing/2014/main" val="1162020941"/>
                    </a:ext>
                  </a:extLst>
                </a:gridCol>
                <a:gridCol w="601364">
                  <a:extLst>
                    <a:ext uri="{9D8B030D-6E8A-4147-A177-3AD203B41FA5}">
                      <a16:colId xmlns:a16="http://schemas.microsoft.com/office/drawing/2014/main" val="4267648796"/>
                    </a:ext>
                  </a:extLst>
                </a:gridCol>
                <a:gridCol w="535465">
                  <a:extLst>
                    <a:ext uri="{9D8B030D-6E8A-4147-A177-3AD203B41FA5}">
                      <a16:colId xmlns:a16="http://schemas.microsoft.com/office/drawing/2014/main" val="2726669822"/>
                    </a:ext>
                  </a:extLst>
                </a:gridCol>
                <a:gridCol w="431270">
                  <a:extLst>
                    <a:ext uri="{9D8B030D-6E8A-4147-A177-3AD203B41FA5}">
                      <a16:colId xmlns:a16="http://schemas.microsoft.com/office/drawing/2014/main" val="2002549096"/>
                    </a:ext>
                  </a:extLst>
                </a:gridCol>
              </a:tblGrid>
              <a:tr h="669288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</a:endParaRPr>
                    </a:p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Класс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460777633"/>
                  </a:ext>
                </a:extLst>
              </a:tr>
              <a:tr h="761306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Учебный год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effectLst/>
                        </a:rPr>
                        <a:t>НОО</a:t>
                      </a:r>
                      <a:endParaRPr lang="ru-RU" sz="3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effectLst/>
                        </a:rPr>
                        <a:t>ООО</a:t>
                      </a:r>
                      <a:endParaRPr lang="ru-RU" sz="3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24215"/>
                  </a:ext>
                </a:extLst>
              </a:tr>
              <a:tr h="589660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2021/22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546531286"/>
                  </a:ext>
                </a:extLst>
              </a:tr>
              <a:tr h="589660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2022/23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448975938"/>
                  </a:ext>
                </a:extLst>
              </a:tr>
              <a:tr h="589660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2023/24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062016581"/>
                  </a:ext>
                </a:extLst>
              </a:tr>
              <a:tr h="589660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2024/25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176728548"/>
                  </a:ext>
                </a:extLst>
              </a:tr>
              <a:tr h="589660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2025/26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277888457"/>
                  </a:ext>
                </a:extLst>
              </a:tr>
              <a:tr h="589660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2026/27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513109057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FB49477-8A83-4616-9143-3C259FA7770A}"/>
              </a:ext>
            </a:extLst>
          </p:cNvPr>
          <p:cNvSpPr/>
          <p:nvPr/>
        </p:nvSpPr>
        <p:spPr>
          <a:xfrm>
            <a:off x="1343472" y="0"/>
            <a:ext cx="6792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</a:t>
            </a:r>
            <a:r>
              <a:rPr lang="uk-UA" sz="54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93959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615</Words>
  <Application>Microsoft Office PowerPoint</Application>
  <PresentationFormat>Широкоэкранный</PresentationFormat>
  <Paragraphs>228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ＭＳ Ｐゴシック</vt:lpstr>
      <vt:lpstr>游ゴシック</vt:lpstr>
      <vt:lpstr>Arial</vt:lpstr>
      <vt:lpstr>Arial Black</vt:lpstr>
      <vt:lpstr>Calibri</vt:lpstr>
      <vt:lpstr>Open Sans Light</vt:lpstr>
      <vt:lpstr>Route 159 Bold</vt:lpstr>
      <vt:lpstr>Route 159 Light</vt:lpstr>
      <vt:lpstr>Times New Roman</vt:lpstr>
      <vt:lpstr>Wingdings</vt:lpstr>
      <vt:lpstr>Тема Office</vt:lpstr>
      <vt:lpstr>Специальное оформление</vt:lpstr>
      <vt:lpstr>НАУЧНО-МЕТОДИЧЕСКИЙ СОВЕТ</vt:lpstr>
      <vt:lpstr>Новые ФГОС НОО и ООО</vt:lpstr>
      <vt:lpstr>Изменения в новых ФГОС НОО и ООО Приказы Минпросвещения от 31.05.2021 № 286 и № 287). </vt:lpstr>
      <vt:lpstr>ИЗМЕНЕНИЯ</vt:lpstr>
      <vt:lpstr>Вариативность </vt:lpstr>
      <vt:lpstr>Планируемые результаты</vt:lpstr>
      <vt:lpstr>Рабочие программы</vt:lpstr>
      <vt:lpstr>Использование электронных средств обучения, дистанционных технологий</vt:lpstr>
      <vt:lpstr> 2022/2023 году - 1-е и 5-е классы   2023/2024 году – 2-е и 6-е классы  2024/2025 году – 3-е и 7-е классы  2025/2026 году – 4-е и 8-е классы  2026/2027 году – 9-е классы</vt:lpstr>
      <vt:lpstr>Организационное и методическое обеспечение процесса перехода </vt:lpstr>
      <vt:lpstr>Презентация PowerPoint</vt:lpstr>
      <vt:lpstr>РЕШЕНИЕ МЕТОДИЧЕСКОГО СОВЕТА</vt:lpstr>
      <vt:lpstr>Презентация PowerPoint</vt:lpstr>
      <vt:lpstr>Презентация PowerPoint</vt:lpstr>
      <vt:lpstr>Our Members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Пользователь</cp:lastModifiedBy>
  <cp:revision>58</cp:revision>
  <cp:lastPrinted>2021-10-25T20:15:55Z</cp:lastPrinted>
  <dcterms:created xsi:type="dcterms:W3CDTF">2009-01-08T12:15:48Z</dcterms:created>
  <dcterms:modified xsi:type="dcterms:W3CDTF">2021-10-25T20:42:51Z</dcterms:modified>
</cp:coreProperties>
</file>